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8.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7.xml"/><Relationship Id="rId8" Type="http://schemas.openxmlformats.org/officeDocument/2006/relationships/slide" Target="/ppt/slid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Movie</a:t>
            </a:r>
            <a:endParaRPr/>
          </a:p>
          <a:p>
            <a:pPr indent="0" lvl="0" marL="0" rtl="0" algn="l">
              <a:spcBef>
                <a:spcPts val="0"/>
              </a:spcBef>
              <a:spcAft>
                <a:spcPts val="0"/>
              </a:spcAft>
              <a:buNone/>
            </a:pPr>
            <a:r>
              <a:rPr lang="en-GB"/>
              <a:t>Recommendation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With Machine Learning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12" name="Google Shape;312;p26"/>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Sadgi Jakhar</a:t>
            </a:r>
            <a:endParaRPr>
              <a:latin typeface="Arial"/>
              <a:ea typeface="Arial"/>
              <a:cs typeface="Arial"/>
              <a:sym typeface="Arial"/>
            </a:endParaRPr>
          </a:p>
          <a:p>
            <a:pPr indent="0" lvl="0" marL="0" rtl="0" algn="l">
              <a:spcBef>
                <a:spcPts val="1600"/>
              </a:spcBef>
              <a:spcAft>
                <a:spcPts val="1600"/>
              </a:spcAft>
              <a:buNone/>
            </a:pPr>
            <a:r>
              <a:rPr lang="en-GB">
                <a:latin typeface="Arial"/>
                <a:ea typeface="Arial"/>
                <a:cs typeface="Arial"/>
                <a:sym typeface="Arial"/>
              </a:rPr>
              <a:t>210BTCSEAM020</a:t>
            </a:r>
            <a:endParaRPr>
              <a:latin typeface="Arial"/>
              <a:ea typeface="Arial"/>
              <a:cs typeface="Arial"/>
              <a:sym typeface="Arial"/>
            </a:endParaRPr>
          </a:p>
        </p:txBody>
      </p:sp>
      <p:grpSp>
        <p:nvGrpSpPr>
          <p:cNvPr id="313" name="Google Shape;313;p26"/>
          <p:cNvGrpSpPr/>
          <p:nvPr/>
        </p:nvGrpSpPr>
        <p:grpSpPr>
          <a:xfrm>
            <a:off x="4066820" y="1553491"/>
            <a:ext cx="3159984" cy="2439109"/>
            <a:chOff x="3553042" y="1657806"/>
            <a:chExt cx="3461100" cy="2671532"/>
          </a:xfrm>
        </p:grpSpPr>
        <p:sp>
          <p:nvSpPr>
            <p:cNvPr id="314" name="Google Shape;314;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2" name="Google Shape;322;p26"/>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3" name="Google Shape;323;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6"/>
          <p:cNvGrpSpPr/>
          <p:nvPr/>
        </p:nvGrpSpPr>
        <p:grpSpPr>
          <a:xfrm>
            <a:off x="6762480" y="2546254"/>
            <a:ext cx="1024386" cy="1522884"/>
            <a:chOff x="6505573" y="2745170"/>
            <a:chExt cx="1122000" cy="1668000"/>
          </a:xfrm>
        </p:grpSpPr>
        <p:sp>
          <p:nvSpPr>
            <p:cNvPr id="325" name="Google Shape;325;p2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9" name="Google Shape;329;p26"/>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30" name="Google Shape;330;p2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26"/>
          <p:cNvGrpSpPr/>
          <p:nvPr/>
        </p:nvGrpSpPr>
        <p:grpSpPr>
          <a:xfrm>
            <a:off x="6405845" y="3121897"/>
            <a:ext cx="520684" cy="1036470"/>
            <a:chOff x="9543736" y="4486132"/>
            <a:chExt cx="570300" cy="1135235"/>
          </a:xfrm>
        </p:grpSpPr>
        <p:sp>
          <p:nvSpPr>
            <p:cNvPr id="332" name="Google Shape;332;p2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6" name="Google Shape;336;p26"/>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7" name="Google Shape;337;p2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26"/>
          <p:cNvGrpSpPr/>
          <p:nvPr/>
        </p:nvGrpSpPr>
        <p:grpSpPr>
          <a:xfrm>
            <a:off x="7564804" y="3443361"/>
            <a:ext cx="455496" cy="692277"/>
            <a:chOff x="7384375" y="3728000"/>
            <a:chExt cx="498900" cy="758244"/>
          </a:xfrm>
        </p:grpSpPr>
        <p:sp>
          <p:nvSpPr>
            <p:cNvPr id="339" name="Google Shape;339;p2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6"/>
          <p:cNvGrpSpPr/>
          <p:nvPr/>
        </p:nvGrpSpPr>
        <p:grpSpPr>
          <a:xfrm>
            <a:off x="7564836" y="3561758"/>
            <a:ext cx="478081" cy="462776"/>
            <a:chOff x="7384385" y="3857442"/>
            <a:chExt cx="523637" cy="506874"/>
          </a:xfrm>
        </p:grpSpPr>
        <p:sp>
          <p:nvSpPr>
            <p:cNvPr id="344" name="Google Shape;344;p2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26"/>
            <p:cNvGrpSpPr/>
            <p:nvPr/>
          </p:nvGrpSpPr>
          <p:grpSpPr>
            <a:xfrm>
              <a:off x="7384385" y="3857442"/>
              <a:ext cx="523637" cy="498900"/>
              <a:chOff x="7384385" y="3857442"/>
              <a:chExt cx="523637" cy="498900"/>
            </a:xfrm>
          </p:grpSpPr>
          <p:sp>
            <p:nvSpPr>
              <p:cNvPr id="346" name="Google Shape;346;p2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8" name="Google Shape;348;p26"/>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9" name="Google Shape;349;p26"/>
          <p:cNvGrpSpPr/>
          <p:nvPr/>
        </p:nvGrpSpPr>
        <p:grpSpPr>
          <a:xfrm>
            <a:off x="8110843" y="3443361"/>
            <a:ext cx="435785" cy="692277"/>
            <a:chOff x="7982421" y="3727763"/>
            <a:chExt cx="477311" cy="758244"/>
          </a:xfrm>
        </p:grpSpPr>
        <p:sp>
          <p:nvSpPr>
            <p:cNvPr id="350" name="Google Shape;350;p26"/>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6"/>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6"/>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8" name="Google Shape;358;p26"/>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a:t>
            </a:r>
            <a:endParaRPr/>
          </a:p>
        </p:txBody>
      </p:sp>
      <p:grpSp>
        <p:nvGrpSpPr>
          <p:cNvPr id="235" name="Google Shape;235;p18"/>
          <p:cNvGrpSpPr/>
          <p:nvPr/>
        </p:nvGrpSpPr>
        <p:grpSpPr>
          <a:xfrm>
            <a:off x="1297498" y="1896750"/>
            <a:ext cx="3018303" cy="2278500"/>
            <a:chOff x="1294298" y="2097575"/>
            <a:chExt cx="3018303" cy="2278500"/>
          </a:xfrm>
        </p:grpSpPr>
        <p:sp>
          <p:nvSpPr>
            <p:cNvPr id="236" name="Google Shape;236;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WorkFlow</a:t>
              </a:r>
              <a:endParaRPr sz="1800">
                <a:solidFill>
                  <a:srgbClr val="CACACA"/>
                </a:solidFill>
                <a:latin typeface="Average"/>
                <a:ea typeface="Average"/>
                <a:cs typeface="Average"/>
                <a:sym typeface="Average"/>
              </a:endParaRPr>
            </a:p>
          </p:txBody>
        </p:sp>
        <p:sp>
          <p:nvSpPr>
            <p:cNvPr id="240" name="Google Shape;240;p18"/>
            <p:cNvSpPr txBox="1"/>
            <p:nvPr/>
          </p:nvSpPr>
          <p:spPr>
            <a:xfrm>
              <a:off x="1294301" y="3399577"/>
              <a:ext cx="3018300" cy="325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uFill>
                    <a:noFill/>
                  </a:uFill>
                  <a:latin typeface="Montserrat"/>
                  <a:ea typeface="Montserrat"/>
                  <a:cs typeface="Montserrat"/>
                  <a:sym typeface="Montserrat"/>
                  <a:hlinkClick action="ppaction://hlinksldjump" r:id="rId7">
                    <a:extLst>
                      <a:ext uri="{A12FA001-AC4F-418D-AE19-62706E023703}">
                        <ahyp:hlinkClr val="tx"/>
                      </a:ext>
                    </a:extLst>
                  </a:hlinkClick>
                </a:rPr>
                <a:t>Working</a:t>
              </a:r>
              <a:endParaRPr sz="1800">
                <a:solidFill>
                  <a:schemeClr val="lt1"/>
                </a:solidFill>
                <a:latin typeface="Average"/>
                <a:ea typeface="Average"/>
                <a:cs typeface="Average"/>
                <a:sym typeface="Average"/>
              </a:endParaRPr>
            </a:p>
          </p:txBody>
        </p:sp>
        <p:sp>
          <p:nvSpPr>
            <p:cNvPr id="241" name="Google Shape;241;p18"/>
            <p:cNvSpPr txBox="1"/>
            <p:nvPr/>
          </p:nvSpPr>
          <p:spPr>
            <a:xfrm>
              <a:off x="1294298" y="4050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uFill>
                    <a:noFill/>
                  </a:uFill>
                  <a:latin typeface="Montserrat"/>
                  <a:ea typeface="Montserrat"/>
                  <a:cs typeface="Montserrat"/>
                  <a:sym typeface="Montserrat"/>
                  <a:hlinkClick action="ppaction://hlinksldjump" r:id="rId8">
                    <a:extLst>
                      <a:ext uri="{A12FA001-AC4F-418D-AE19-62706E023703}">
                        <ahyp:hlinkClr val="tx"/>
                      </a:ext>
                    </a:extLst>
                  </a:hlinkClick>
                </a:rPr>
                <a:t>Project Output</a:t>
              </a:r>
              <a:endParaRPr sz="1800">
                <a:solidFill>
                  <a:schemeClr val="lt1"/>
                </a:solidFill>
                <a:latin typeface="Montserrat"/>
                <a:ea typeface="Montserrat"/>
                <a:cs typeface="Montserrat"/>
                <a:sym typeface="Montserrat"/>
              </a:endParaRPr>
            </a:p>
          </p:txBody>
        </p:sp>
        <p:sp>
          <p:nvSpPr>
            <p:cNvPr id="242" name="Google Shape;242;p18"/>
            <p:cNvSpPr txBox="1"/>
            <p:nvPr/>
          </p:nvSpPr>
          <p:spPr>
            <a:xfrm>
              <a:off x="1294301" y="3725077"/>
              <a:ext cx="3018300" cy="325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uFill>
                    <a:noFill/>
                  </a:uFill>
                  <a:latin typeface="Montserrat"/>
                  <a:ea typeface="Montserrat"/>
                  <a:cs typeface="Montserrat"/>
                  <a:sym typeface="Montserrat"/>
                  <a:hlinkClick action="ppaction://hlinksldjump" r:id="rId9">
                    <a:extLst>
                      <a:ext uri="{A12FA001-AC4F-418D-AE19-62706E023703}">
                        <ahyp:hlinkClr val="tx"/>
                      </a:ext>
                    </a:extLst>
                  </a:hlinkClick>
                </a:rPr>
                <a:t>Visualisation</a:t>
              </a:r>
              <a:endParaRPr sz="1800">
                <a:solidFill>
                  <a:schemeClr val="lt1"/>
                </a:solidFill>
                <a:latin typeface="Average"/>
                <a:ea typeface="Average"/>
                <a:cs typeface="Average"/>
                <a:sym typeface="Average"/>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8" name="Google Shape;248;p19"/>
          <p:cNvSpPr txBox="1"/>
          <p:nvPr>
            <p:ph idx="1" type="body"/>
          </p:nvPr>
        </p:nvSpPr>
        <p:spPr>
          <a:xfrm>
            <a:off x="1297500" y="1420300"/>
            <a:ext cx="7038900" cy="318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Movie Recommendation System project is a comprehensive solution designed to enhance movie watching experience for enthusiasts. This system uses web scraping technology to collect a wealth of information about movies from IMDb, including basic information such as titles, release years, genres, ratings, directors, etc. Careful data storage after data collection ensures dataset quality and reliability. This purified data is then used to train a linear regression model, which allows for the prediction of the number of movies based on various criteria, including genre and runtime At the core of the project is a planned web service providing real-time movie recommendations to users. Users can customize, specify minimum ratings and movie options, and receive personalized movie recommendations. This project is a  pre-processing, machine learning, and web service systems, aimed at providing them with well-crafted and engaging movie recommendations the use of User-based or collaborative filtering algorithms in future enhancements.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4" name="Google Shape;254;p20"/>
          <p:cNvSpPr txBox="1"/>
          <p:nvPr/>
        </p:nvSpPr>
        <p:spPr>
          <a:xfrm>
            <a:off x="1190400" y="14624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1762625" y="1462500"/>
            <a:ext cx="58773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In an era of so many movie choices, the problem of finding relevant and interesting movies that match their personal preferences remains a major challenge for fans Often consumers attempts to wade through an overwhelming number of films, resulting in an overabundance of choice and poor viewing experiences. This problem is compounded by the lack of a personalized movie recommendation system that addresses only the specific user, such as number of preferences, preferred types of movies</a:t>
            </a:r>
            <a:r>
              <a:rPr lang="en-GB">
                <a:solidFill>
                  <a:srgbClr val="FFFFFF"/>
                </a:solidFill>
              </a:rPr>
              <a:t> and consequently, the need to produce a movie is a sophisticated recommendation system that offers customized movie recommendations that use web scraping, data for usage and machine learning as well as users.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1" name="Google Shape;261;p21"/>
          <p:cNvSpPr txBox="1"/>
          <p:nvPr>
            <p:ph idx="1" type="body"/>
          </p:nvPr>
        </p:nvSpPr>
        <p:spPr>
          <a:xfrm>
            <a:off x="4017900" y="1246950"/>
            <a:ext cx="4318500" cy="2649600"/>
          </a:xfrm>
          <a:prstGeom prst="rect">
            <a:avLst/>
          </a:prstGeom>
          <a:ln>
            <a:noFill/>
          </a:ln>
        </p:spPr>
        <p:txBody>
          <a:bodyPr anchorCtr="0" anchor="t" bIns="91425" lIns="91425" spcFirstLastPara="1" rIns="91425" wrap="square" tIns="91425">
            <a:noAutofit/>
          </a:bodyPr>
          <a:lstStyle/>
          <a:p>
            <a:pPr indent="-228600" lvl="0" marL="0" rtl="0" algn="l">
              <a:spcBef>
                <a:spcPts val="1500"/>
              </a:spcBef>
              <a:spcAft>
                <a:spcPts val="0"/>
              </a:spcAft>
              <a:buClr>
                <a:srgbClr val="D1D5DB"/>
              </a:buClr>
              <a:buSzPts val="1300"/>
              <a:buFont typeface="Lato"/>
              <a:buNone/>
            </a:pPr>
            <a:r>
              <a:rPr lang="en-GB">
                <a:solidFill>
                  <a:srgbClr val="D1D5DB"/>
                </a:solidFill>
              </a:rPr>
              <a:t>Data Collection: Gather movie data from IMDb through web scraping.</a:t>
            </a:r>
            <a:endParaRPr>
              <a:solidFill>
                <a:srgbClr val="D1D5DB"/>
              </a:solidFill>
            </a:endParaRPr>
          </a:p>
          <a:p>
            <a:pPr indent="-228600" lvl="0" marL="0" rtl="0" algn="l">
              <a:spcBef>
                <a:spcPts val="0"/>
              </a:spcBef>
              <a:spcAft>
                <a:spcPts val="0"/>
              </a:spcAft>
              <a:buClr>
                <a:srgbClr val="D1D5DB"/>
              </a:buClr>
              <a:buSzPts val="1300"/>
              <a:buFont typeface="Lato"/>
              <a:buNone/>
            </a:pPr>
            <a:r>
              <a:rPr lang="en-GB">
                <a:solidFill>
                  <a:srgbClr val="D1D5DB"/>
                </a:solidFill>
              </a:rPr>
              <a:t>Data Preprocessing: Clean and prepare the data for analysis.</a:t>
            </a:r>
            <a:endParaRPr>
              <a:solidFill>
                <a:srgbClr val="D1D5DB"/>
              </a:solidFill>
            </a:endParaRPr>
          </a:p>
          <a:p>
            <a:pPr indent="-228600" lvl="0" marL="0" rtl="0" algn="l">
              <a:spcBef>
                <a:spcPts val="0"/>
              </a:spcBef>
              <a:spcAft>
                <a:spcPts val="0"/>
              </a:spcAft>
              <a:buClr>
                <a:srgbClr val="D1D5DB"/>
              </a:buClr>
              <a:buSzPts val="1300"/>
              <a:buFont typeface="Lato"/>
              <a:buNone/>
            </a:pPr>
            <a:r>
              <a:rPr lang="en-GB">
                <a:solidFill>
                  <a:srgbClr val="D1D5DB"/>
                </a:solidFill>
              </a:rPr>
              <a:t>Machine Learning Model: Build a linear regression model for movie rating prediction.</a:t>
            </a:r>
            <a:endParaRPr>
              <a:solidFill>
                <a:srgbClr val="D1D5DB"/>
              </a:solidFill>
            </a:endParaRPr>
          </a:p>
          <a:p>
            <a:pPr indent="-228600" lvl="0" marL="0" rtl="0" algn="l">
              <a:spcBef>
                <a:spcPts val="0"/>
              </a:spcBef>
              <a:spcAft>
                <a:spcPts val="0"/>
              </a:spcAft>
              <a:buClr>
                <a:srgbClr val="D1D5DB"/>
              </a:buClr>
              <a:buSzPts val="1300"/>
              <a:buFont typeface="Lato"/>
              <a:buNone/>
            </a:pPr>
            <a:r>
              <a:rPr lang="en-GB">
                <a:solidFill>
                  <a:srgbClr val="D1D5DB"/>
                </a:solidFill>
              </a:rPr>
              <a:t>Enhanced User Experience: Improve the movie-watching experience by reducing information overload and providing tailored recommendations.</a:t>
            </a:r>
            <a:endParaRPr sz="1400"/>
          </a:p>
          <a:p>
            <a:pPr indent="0" lvl="0" marL="0" rtl="0" algn="l">
              <a:spcBef>
                <a:spcPts val="15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Workflow</a:t>
            </a:r>
            <a:endParaRPr/>
          </a:p>
        </p:txBody>
      </p:sp>
      <p:grpSp>
        <p:nvGrpSpPr>
          <p:cNvPr id="267" name="Google Shape;267;p22"/>
          <p:cNvGrpSpPr/>
          <p:nvPr/>
        </p:nvGrpSpPr>
        <p:grpSpPr>
          <a:xfrm>
            <a:off x="141269" y="1522350"/>
            <a:ext cx="2589804" cy="1620000"/>
            <a:chOff x="194850" y="1587900"/>
            <a:chExt cx="2509500" cy="1620000"/>
          </a:xfrm>
        </p:grpSpPr>
        <p:sp>
          <p:nvSpPr>
            <p:cNvPr id="268" name="Google Shape;268;p22"/>
            <p:cNvSpPr/>
            <p:nvPr/>
          </p:nvSpPr>
          <p:spPr>
            <a:xfrm>
              <a:off x="194850" y="1587900"/>
              <a:ext cx="2509500" cy="1620000"/>
            </a:xfrm>
            <a:prstGeom prst="roundRect">
              <a:avLst>
                <a:gd fmla="val 16667" name="adj"/>
              </a:avLst>
            </a:prstGeom>
            <a:solidFill>
              <a:schemeClr val="dk1"/>
            </a:solidFill>
            <a:ln cap="flat" cmpd="sng" w="19050">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69" name="Google Shape;269;p22"/>
            <p:cNvSpPr txBox="1"/>
            <p:nvPr/>
          </p:nvSpPr>
          <p:spPr>
            <a:xfrm>
              <a:off x="432150" y="1847550"/>
              <a:ext cx="2034900" cy="110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400">
                  <a:solidFill>
                    <a:srgbClr val="A4D6FF"/>
                  </a:solidFill>
                  <a:latin typeface="Lato"/>
                  <a:ea typeface="Lato"/>
                  <a:cs typeface="Lato"/>
                  <a:sym typeface="Lato"/>
                </a:rPr>
                <a:t>Analysis and Elicitation</a:t>
              </a:r>
              <a:endParaRPr sz="2400">
                <a:solidFill>
                  <a:srgbClr val="A4D6FF"/>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grpSp>
      <p:cxnSp>
        <p:nvCxnSpPr>
          <p:cNvPr id="270" name="Google Shape;270;p22"/>
          <p:cNvCxnSpPr/>
          <p:nvPr/>
        </p:nvCxnSpPr>
        <p:spPr>
          <a:xfrm>
            <a:off x="3226500" y="-776500"/>
            <a:ext cx="1285200" cy="1285200"/>
          </a:xfrm>
          <a:prstGeom prst="straightConnector1">
            <a:avLst/>
          </a:prstGeom>
          <a:noFill/>
          <a:ln cap="flat" cmpd="sng" w="9525">
            <a:solidFill>
              <a:schemeClr val="dk2"/>
            </a:solidFill>
            <a:prstDash val="solid"/>
            <a:round/>
            <a:headEnd len="med" w="med" type="none"/>
            <a:tailEnd len="med" w="med" type="none"/>
          </a:ln>
        </p:spPr>
      </p:cxnSp>
      <p:grpSp>
        <p:nvGrpSpPr>
          <p:cNvPr id="271" name="Google Shape;271;p22"/>
          <p:cNvGrpSpPr/>
          <p:nvPr/>
        </p:nvGrpSpPr>
        <p:grpSpPr>
          <a:xfrm>
            <a:off x="6338469" y="3324950"/>
            <a:ext cx="2589804" cy="1620000"/>
            <a:chOff x="194850" y="1587900"/>
            <a:chExt cx="2509500" cy="1620000"/>
          </a:xfrm>
        </p:grpSpPr>
        <p:sp>
          <p:nvSpPr>
            <p:cNvPr id="272" name="Google Shape;272;p22"/>
            <p:cNvSpPr/>
            <p:nvPr/>
          </p:nvSpPr>
          <p:spPr>
            <a:xfrm>
              <a:off x="194850" y="1587900"/>
              <a:ext cx="2509500" cy="1620000"/>
            </a:xfrm>
            <a:prstGeom prst="roundRect">
              <a:avLst>
                <a:gd fmla="val 16667" name="adj"/>
              </a:avLst>
            </a:prstGeom>
            <a:solidFill>
              <a:schemeClr val="dk1"/>
            </a:solidFill>
            <a:ln cap="flat" cmpd="sng" w="19050">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3" name="Google Shape;273;p22"/>
            <p:cNvSpPr txBox="1"/>
            <p:nvPr/>
          </p:nvSpPr>
          <p:spPr>
            <a:xfrm>
              <a:off x="432150" y="1847550"/>
              <a:ext cx="2034900" cy="110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400">
                  <a:solidFill>
                    <a:srgbClr val="A4D6FF"/>
                  </a:solidFill>
                  <a:latin typeface="Lato"/>
                  <a:ea typeface="Lato"/>
                  <a:cs typeface="Lato"/>
                  <a:sym typeface="Lato"/>
                </a:rPr>
                <a:t>Live Deployment</a:t>
              </a:r>
              <a:endParaRPr sz="2400">
                <a:solidFill>
                  <a:srgbClr val="A4D6FF"/>
                </a:solidFill>
                <a:latin typeface="Lato"/>
                <a:ea typeface="Lato"/>
                <a:cs typeface="Lato"/>
                <a:sym typeface="Lato"/>
              </a:endParaRPr>
            </a:p>
            <a:p>
              <a:pPr indent="0" lvl="0" marL="0" rtl="0" algn="ctr">
                <a:lnSpc>
                  <a:spcPct val="115000"/>
                </a:lnSpc>
                <a:spcBef>
                  <a:spcPts val="0"/>
                </a:spcBef>
                <a:spcAft>
                  <a:spcPts val="0"/>
                </a:spcAft>
                <a:buNone/>
              </a:pPr>
              <a:r>
                <a:t/>
              </a:r>
              <a:endParaRPr sz="2400">
                <a:solidFill>
                  <a:srgbClr val="A4D6FF"/>
                </a:solidFill>
              </a:endParaRPr>
            </a:p>
            <a:p>
              <a:pPr indent="0" lvl="0" marL="0" rtl="0" algn="l">
                <a:spcBef>
                  <a:spcPts val="0"/>
                </a:spcBef>
                <a:spcAft>
                  <a:spcPts val="0"/>
                </a:spcAft>
                <a:buNone/>
              </a:pPr>
              <a:r>
                <a:t/>
              </a:r>
              <a:endParaRPr>
                <a:latin typeface="Lato"/>
                <a:ea typeface="Lato"/>
                <a:cs typeface="Lato"/>
                <a:sym typeface="Lato"/>
              </a:endParaRPr>
            </a:p>
          </p:txBody>
        </p:sp>
      </p:grpSp>
      <p:grpSp>
        <p:nvGrpSpPr>
          <p:cNvPr id="274" name="Google Shape;274;p22"/>
          <p:cNvGrpSpPr/>
          <p:nvPr/>
        </p:nvGrpSpPr>
        <p:grpSpPr>
          <a:xfrm>
            <a:off x="4411344" y="1522350"/>
            <a:ext cx="2589804" cy="1620000"/>
            <a:chOff x="194850" y="1587900"/>
            <a:chExt cx="2509500" cy="1620000"/>
          </a:xfrm>
        </p:grpSpPr>
        <p:sp>
          <p:nvSpPr>
            <p:cNvPr id="275" name="Google Shape;275;p22"/>
            <p:cNvSpPr/>
            <p:nvPr/>
          </p:nvSpPr>
          <p:spPr>
            <a:xfrm>
              <a:off x="194850" y="1587900"/>
              <a:ext cx="2509500" cy="1620000"/>
            </a:xfrm>
            <a:prstGeom prst="roundRect">
              <a:avLst>
                <a:gd fmla="val 16667" name="adj"/>
              </a:avLst>
            </a:prstGeom>
            <a:solidFill>
              <a:schemeClr val="dk1"/>
            </a:solidFill>
            <a:ln cap="flat" cmpd="sng" w="19050">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6" name="Google Shape;276;p22"/>
            <p:cNvSpPr txBox="1"/>
            <p:nvPr/>
          </p:nvSpPr>
          <p:spPr>
            <a:xfrm>
              <a:off x="432150" y="1847550"/>
              <a:ext cx="2034900" cy="110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400">
                  <a:solidFill>
                    <a:srgbClr val="A4D6FF"/>
                  </a:solidFill>
                  <a:latin typeface="Lato"/>
                  <a:ea typeface="Lato"/>
                  <a:cs typeface="Lato"/>
                  <a:sym typeface="Lato"/>
                </a:rPr>
                <a:t>Model Building</a:t>
              </a:r>
              <a:endParaRPr sz="2400">
                <a:solidFill>
                  <a:srgbClr val="A4D6FF"/>
                </a:solidFill>
                <a:latin typeface="Lato"/>
                <a:ea typeface="Lato"/>
                <a:cs typeface="Lato"/>
                <a:sym typeface="Lato"/>
              </a:endParaRPr>
            </a:p>
            <a:p>
              <a:pPr indent="0" lvl="0" marL="0" rtl="0" algn="l">
                <a:spcBef>
                  <a:spcPts val="0"/>
                </a:spcBef>
                <a:spcAft>
                  <a:spcPts val="0"/>
                </a:spcAft>
                <a:buNone/>
              </a:pPr>
              <a:r>
                <a:t/>
              </a:r>
              <a:endParaRPr sz="2400">
                <a:solidFill>
                  <a:srgbClr val="A4D6FF"/>
                </a:solidFill>
              </a:endParaRPr>
            </a:p>
          </p:txBody>
        </p:sp>
      </p:grpSp>
      <p:grpSp>
        <p:nvGrpSpPr>
          <p:cNvPr id="277" name="Google Shape;277;p22"/>
          <p:cNvGrpSpPr/>
          <p:nvPr/>
        </p:nvGrpSpPr>
        <p:grpSpPr>
          <a:xfrm>
            <a:off x="2246169" y="3324950"/>
            <a:ext cx="2589804" cy="1620000"/>
            <a:chOff x="194850" y="1587900"/>
            <a:chExt cx="2509500" cy="1620000"/>
          </a:xfrm>
        </p:grpSpPr>
        <p:sp>
          <p:nvSpPr>
            <p:cNvPr id="278" name="Google Shape;278;p22"/>
            <p:cNvSpPr/>
            <p:nvPr/>
          </p:nvSpPr>
          <p:spPr>
            <a:xfrm>
              <a:off x="194850" y="1587900"/>
              <a:ext cx="2509500" cy="1620000"/>
            </a:xfrm>
            <a:prstGeom prst="roundRect">
              <a:avLst>
                <a:gd fmla="val 16667" name="adj"/>
              </a:avLst>
            </a:prstGeom>
            <a:solidFill>
              <a:schemeClr val="dk1"/>
            </a:solidFill>
            <a:ln cap="flat" cmpd="sng" w="19050">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9" name="Google Shape;279;p22"/>
            <p:cNvSpPr txBox="1"/>
            <p:nvPr/>
          </p:nvSpPr>
          <p:spPr>
            <a:xfrm>
              <a:off x="432150" y="1847550"/>
              <a:ext cx="2034900" cy="110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350">
                  <a:solidFill>
                    <a:srgbClr val="A4D6FF"/>
                  </a:solidFill>
                  <a:latin typeface="Lato"/>
                  <a:ea typeface="Lato"/>
                  <a:cs typeface="Lato"/>
                  <a:sym typeface="Lato"/>
                </a:rPr>
                <a:t>Data Sourcing</a:t>
              </a:r>
              <a:endParaRPr sz="2350">
                <a:solidFill>
                  <a:srgbClr val="A4D6FF"/>
                </a:solidFill>
                <a:latin typeface="Lato"/>
                <a:ea typeface="Lato"/>
                <a:cs typeface="Lato"/>
                <a:sym typeface="Lato"/>
              </a:endParaRPr>
            </a:p>
            <a:p>
              <a:pPr indent="0" lvl="0" marL="0" rtl="0" algn="ctr">
                <a:lnSpc>
                  <a:spcPct val="115000"/>
                </a:lnSpc>
                <a:spcBef>
                  <a:spcPts val="0"/>
                </a:spcBef>
                <a:spcAft>
                  <a:spcPts val="0"/>
                </a:spcAft>
                <a:buNone/>
              </a:pPr>
              <a:r>
                <a:rPr lang="en-GB" sz="2350">
                  <a:solidFill>
                    <a:srgbClr val="A4D6FF"/>
                  </a:solidFill>
                  <a:latin typeface="Lato"/>
                  <a:ea typeface="Lato"/>
                  <a:cs typeface="Lato"/>
                  <a:sym typeface="Lato"/>
                </a:rPr>
                <a:t>And Cleaning</a:t>
              </a:r>
              <a:endParaRPr sz="2350">
                <a:solidFill>
                  <a:srgbClr val="A4D6FF"/>
                </a:solidFill>
                <a:latin typeface="Lato"/>
                <a:ea typeface="Lato"/>
                <a:cs typeface="Lato"/>
                <a:sym typeface="Lato"/>
              </a:endParaRPr>
            </a:p>
            <a:p>
              <a:pPr indent="0" lvl="0" marL="0" rtl="0" algn="l">
                <a:spcBef>
                  <a:spcPts val="0"/>
                </a:spcBef>
                <a:spcAft>
                  <a:spcPts val="0"/>
                </a:spcAft>
                <a:buNone/>
              </a:pPr>
              <a:r>
                <a:t/>
              </a:r>
              <a:endParaRPr sz="2400">
                <a:solidFill>
                  <a:srgbClr val="A4D6FF"/>
                </a:solidFill>
              </a:endParaRPr>
            </a:p>
          </p:txBody>
        </p:sp>
      </p:grpSp>
      <p:sp>
        <p:nvSpPr>
          <p:cNvPr id="280" name="Google Shape;280;p22"/>
          <p:cNvSpPr/>
          <p:nvPr/>
        </p:nvSpPr>
        <p:spPr>
          <a:xfrm>
            <a:off x="4835975" y="3012500"/>
            <a:ext cx="656100" cy="883500"/>
          </a:xfrm>
          <a:prstGeom prst="bentUpArrow">
            <a:avLst>
              <a:gd fmla="val 25000" name="adj1"/>
              <a:gd fmla="val 25000" name="adj2"/>
              <a:gd fmla="val 25000" name="adj3"/>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81" name="Google Shape;281;p22"/>
          <p:cNvSpPr/>
          <p:nvPr/>
        </p:nvSpPr>
        <p:spPr>
          <a:xfrm rot="5400000">
            <a:off x="1637050" y="3126200"/>
            <a:ext cx="656100" cy="883500"/>
          </a:xfrm>
          <a:prstGeom prst="bentUpArrow">
            <a:avLst>
              <a:gd fmla="val 25000" name="adj1"/>
              <a:gd fmla="val 25000" name="adj2"/>
              <a:gd fmla="val 25000" name="adj3"/>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82" name="Google Shape;282;p22"/>
          <p:cNvSpPr/>
          <p:nvPr/>
        </p:nvSpPr>
        <p:spPr>
          <a:xfrm flipH="1" rot="10800000">
            <a:off x="7001150" y="2571750"/>
            <a:ext cx="656100" cy="883500"/>
          </a:xfrm>
          <a:prstGeom prst="bentUpArrow">
            <a:avLst>
              <a:gd fmla="val 25000" name="adj1"/>
              <a:gd fmla="val 25000" name="adj2"/>
              <a:gd fmla="val 25000" name="adj3"/>
            </a:avLst>
          </a:prstGeom>
          <a:solidFill>
            <a:schemeClr val="dk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3"/>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000"/>
              <a:t>Persona 01</a:t>
            </a:r>
            <a:endParaRPr sz="1000"/>
          </a:p>
        </p:txBody>
      </p:sp>
      <p:sp>
        <p:nvSpPr>
          <p:cNvPr id="288" name="Google Shape;288;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Working</a:t>
            </a:r>
            <a:endParaRPr/>
          </a:p>
        </p:txBody>
      </p:sp>
      <p:sp>
        <p:nvSpPr>
          <p:cNvPr id="289" name="Google Shape;289;p23"/>
          <p:cNvSpPr txBox="1"/>
          <p:nvPr>
            <p:ph idx="1" type="body"/>
          </p:nvPr>
        </p:nvSpPr>
        <p:spPr>
          <a:xfrm>
            <a:off x="1297500" y="1326575"/>
            <a:ext cx="5609700" cy="3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D1D5DB"/>
                </a:solidFill>
              </a:rPr>
              <a:t>Data collection and </a:t>
            </a:r>
            <a:r>
              <a:rPr lang="en-GB">
                <a:solidFill>
                  <a:srgbClr val="D1D5DB"/>
                </a:solidFill>
              </a:rPr>
              <a:t>Preprocessing</a:t>
            </a:r>
            <a:endParaRPr>
              <a:solidFill>
                <a:srgbClr val="D1D5DB"/>
              </a:solidFill>
            </a:endParaRPr>
          </a:p>
          <a:p>
            <a:pPr indent="-311150" lvl="0" marL="457200" rtl="0" algn="l">
              <a:spcBef>
                <a:spcPts val="0"/>
              </a:spcBef>
              <a:spcAft>
                <a:spcPts val="0"/>
              </a:spcAft>
              <a:buClr>
                <a:srgbClr val="D1D5DB"/>
              </a:buClr>
              <a:buSzPts val="1300"/>
              <a:buAutoNum type="arabicPeriod"/>
            </a:pPr>
            <a:r>
              <a:rPr lang="en-GB">
                <a:solidFill>
                  <a:srgbClr val="D1D5DB"/>
                </a:solidFill>
              </a:rPr>
              <a:t>Data Collection: The model starts by collecting movie information from IMDb, capturing information such as movie titles, year of release, movie genres and ratings.</a:t>
            </a:r>
            <a:endParaRPr>
              <a:solidFill>
                <a:srgbClr val="D1D5DB"/>
              </a:solidFill>
            </a:endParaRPr>
          </a:p>
          <a:p>
            <a:pPr indent="-311150" lvl="0" marL="457200" rtl="0" algn="l">
              <a:spcBef>
                <a:spcPts val="0"/>
              </a:spcBef>
              <a:spcAft>
                <a:spcPts val="0"/>
              </a:spcAft>
              <a:buClr>
                <a:srgbClr val="D1D5DB"/>
              </a:buClr>
              <a:buSzPts val="1300"/>
              <a:buAutoNum type="arabicPeriod"/>
            </a:pPr>
            <a:r>
              <a:rPr lang="en-GB">
                <a:solidFill>
                  <a:srgbClr val="D1D5DB"/>
                </a:solidFill>
              </a:rPr>
              <a:t>Data preprocessing: Collected data is rigorously stored and preprocessed to ensure data quality and accuracy. This includes dealing with missing values ​​and converting data.</a:t>
            </a:r>
            <a:endParaRPr>
              <a:solidFill>
                <a:srgbClr val="D1D5DB"/>
              </a:solidFill>
            </a:endParaRPr>
          </a:p>
          <a:p>
            <a:pPr indent="0" lvl="0" marL="0" rtl="0" algn="l">
              <a:spcBef>
                <a:spcPts val="1600"/>
              </a:spcBef>
              <a:spcAft>
                <a:spcPts val="0"/>
              </a:spcAft>
              <a:buNone/>
            </a:pPr>
            <a:r>
              <a:rPr lang="en-GB">
                <a:solidFill>
                  <a:srgbClr val="D1D5DB"/>
                </a:solidFill>
              </a:rPr>
              <a:t>Feature selection and pattern training</a:t>
            </a:r>
            <a:endParaRPr>
              <a:solidFill>
                <a:srgbClr val="D1D5DB"/>
              </a:solidFill>
            </a:endParaRPr>
          </a:p>
          <a:p>
            <a:pPr indent="-311150" lvl="0" marL="457200" rtl="0" algn="l">
              <a:spcBef>
                <a:spcPts val="0"/>
              </a:spcBef>
              <a:spcAft>
                <a:spcPts val="0"/>
              </a:spcAft>
              <a:buClr>
                <a:srgbClr val="D1D5DB"/>
              </a:buClr>
              <a:buSzPts val="1300"/>
              <a:buAutoNum type="arabicPeriod"/>
            </a:pPr>
            <a:r>
              <a:rPr lang="en-GB">
                <a:solidFill>
                  <a:srgbClr val="D1D5DB"/>
                </a:solidFill>
              </a:rPr>
              <a:t>Feature selection: Relevant features (e.g., genre, runtime, year) are selected to determine how a movie will show. These elements act as inputs to the model.</a:t>
            </a:r>
            <a:endParaRPr>
              <a:solidFill>
                <a:srgbClr val="D1D5DB"/>
              </a:solidFill>
            </a:endParaRPr>
          </a:p>
          <a:p>
            <a:pPr indent="-311150" lvl="0" marL="457200" rtl="0" algn="l">
              <a:spcBef>
                <a:spcPts val="0"/>
              </a:spcBef>
              <a:spcAft>
                <a:spcPts val="0"/>
              </a:spcAft>
              <a:buClr>
                <a:srgbClr val="D1D5DB"/>
              </a:buClr>
              <a:buSzPts val="1300"/>
              <a:buAutoNum type="arabicPeriod"/>
            </a:pPr>
            <a:r>
              <a:rPr lang="en-GB">
                <a:solidFill>
                  <a:srgbClr val="D1D5DB"/>
                </a:solidFill>
              </a:rPr>
              <a:t>Model training: Machine learning models, especially linear regression models, are trained on selected features and actual movie analysis. During training, the model learns the relationship between features and ratings</a:t>
            </a:r>
            <a:endParaRPr>
              <a:solidFill>
                <a:srgbClr val="D1D5DB"/>
              </a:solidFill>
            </a:endParaRPr>
          </a:p>
          <a:p>
            <a:pPr indent="0" lvl="0" marL="0" rtl="0" algn="l">
              <a:spcBef>
                <a:spcPts val="1600"/>
              </a:spcBef>
              <a:spcAft>
                <a:spcPts val="1600"/>
              </a:spcAft>
              <a:buNone/>
            </a:pPr>
            <a:r>
              <a:t/>
            </a:r>
            <a:endParaRPr sz="1200">
              <a:solidFill>
                <a:srgbClr val="D1D5DB"/>
              </a:solidFill>
            </a:endParaRPr>
          </a:p>
        </p:txBody>
      </p:sp>
      <p:pic>
        <p:nvPicPr>
          <p:cNvPr descr="offset_comp_442889_edtied2.jpg" id="290" name="Google Shape;290;p23"/>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Visualisation</a:t>
            </a:r>
            <a:endParaRPr sz="1050">
              <a:solidFill>
                <a:srgbClr val="FFFFFF"/>
              </a:solidFill>
              <a:latin typeface="Arial"/>
              <a:ea typeface="Arial"/>
              <a:cs typeface="Arial"/>
              <a:sym typeface="Arial"/>
            </a:endParaRPr>
          </a:p>
          <a:p>
            <a:pPr indent="0" lvl="0" marL="0" rtl="0" algn="l">
              <a:lnSpc>
                <a:spcPct val="115000"/>
              </a:lnSpc>
              <a:spcBef>
                <a:spcPts val="1600"/>
              </a:spcBef>
              <a:spcAft>
                <a:spcPts val="1600"/>
              </a:spcAft>
              <a:buNone/>
            </a:pPr>
            <a:r>
              <a:t/>
            </a:r>
            <a:endParaRPr/>
          </a:p>
        </p:txBody>
      </p:sp>
      <p:pic>
        <p:nvPicPr>
          <p:cNvPr descr="offset_comp_267026.jpg" id="296" name="Google Shape;296;p24"/>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pic>
        <p:nvPicPr>
          <p:cNvPr id="297" name="Google Shape;297;p24"/>
          <p:cNvPicPr preferRelativeResize="0"/>
          <p:nvPr/>
        </p:nvPicPr>
        <p:blipFill>
          <a:blip r:embed="rId4">
            <a:alphaModFix/>
          </a:blip>
          <a:stretch>
            <a:fillRect/>
          </a:stretch>
        </p:blipFill>
        <p:spPr>
          <a:xfrm>
            <a:off x="5569400" y="2757925"/>
            <a:ext cx="3172951" cy="2093220"/>
          </a:xfrm>
          <a:prstGeom prst="rect">
            <a:avLst/>
          </a:prstGeom>
          <a:noFill/>
          <a:ln>
            <a:noFill/>
          </a:ln>
        </p:spPr>
      </p:pic>
      <p:pic>
        <p:nvPicPr>
          <p:cNvPr id="298" name="Google Shape;298;p24"/>
          <p:cNvPicPr preferRelativeResize="0"/>
          <p:nvPr/>
        </p:nvPicPr>
        <p:blipFill rotWithShape="1">
          <a:blip r:embed="rId5">
            <a:alphaModFix/>
          </a:blip>
          <a:srcRect b="5009" l="1610" r="-1609" t="-5009"/>
          <a:stretch/>
        </p:blipFill>
        <p:spPr>
          <a:xfrm>
            <a:off x="384197" y="1440525"/>
            <a:ext cx="5068904" cy="3254400"/>
          </a:xfrm>
          <a:prstGeom prst="rect">
            <a:avLst/>
          </a:prstGeom>
          <a:noFill/>
          <a:ln>
            <a:noFill/>
          </a:ln>
        </p:spPr>
      </p:pic>
      <p:pic>
        <p:nvPicPr>
          <p:cNvPr id="299" name="Google Shape;299;p24"/>
          <p:cNvPicPr preferRelativeResize="0"/>
          <p:nvPr/>
        </p:nvPicPr>
        <p:blipFill rotWithShape="1">
          <a:blip r:embed="rId6">
            <a:alphaModFix/>
          </a:blip>
          <a:srcRect b="0" l="2245" r="-5722" t="-59337"/>
          <a:stretch/>
        </p:blipFill>
        <p:spPr>
          <a:xfrm>
            <a:off x="5569400" y="-682650"/>
            <a:ext cx="3387000" cy="32544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Output</a:t>
            </a:r>
            <a:endParaRPr/>
          </a:p>
        </p:txBody>
      </p:sp>
      <p:sp>
        <p:nvSpPr>
          <p:cNvPr id="305" name="Google Shape;305;p25"/>
          <p:cNvSpPr txBox="1"/>
          <p:nvPr>
            <p:ph idx="1" type="body"/>
          </p:nvPr>
        </p:nvSpPr>
        <p:spPr>
          <a:xfrm>
            <a:off x="1297500" y="1567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Movie Rating above = 7.5</a:t>
            </a:r>
            <a:endParaRPr>
              <a:solidFill>
                <a:srgbClr val="FFFFFF"/>
              </a:solidFill>
            </a:endParaRPr>
          </a:p>
          <a:p>
            <a:pPr indent="0" lvl="0" marL="0" rtl="0" algn="l">
              <a:spcBef>
                <a:spcPts val="1600"/>
              </a:spcBef>
              <a:spcAft>
                <a:spcPts val="0"/>
              </a:spcAft>
              <a:buNone/>
            </a:pPr>
            <a:r>
              <a:rPr lang="en-GB">
                <a:solidFill>
                  <a:srgbClr val="FFFFFF"/>
                </a:solidFill>
              </a:rPr>
              <a:t>Genre = Action</a:t>
            </a:r>
            <a:endParaRPr>
              <a:solidFill>
                <a:srgbClr val="FFFFFF"/>
              </a:solidFill>
            </a:endParaRPr>
          </a:p>
          <a:p>
            <a:pPr indent="0" lvl="0" marL="0" rtl="0" algn="l">
              <a:spcBef>
                <a:spcPts val="1600"/>
              </a:spcBef>
              <a:spcAft>
                <a:spcPts val="1600"/>
              </a:spcAft>
              <a:buNone/>
            </a:pPr>
            <a:r>
              <a:t/>
            </a:r>
            <a:endParaRPr>
              <a:solidFill>
                <a:srgbClr val="FFFFFF"/>
              </a:solidFill>
            </a:endParaRPr>
          </a:p>
        </p:txBody>
      </p:sp>
      <p:pic>
        <p:nvPicPr>
          <p:cNvPr id="306" name="Google Shape;306;p25"/>
          <p:cNvPicPr preferRelativeResize="0"/>
          <p:nvPr/>
        </p:nvPicPr>
        <p:blipFill>
          <a:blip r:embed="rId3">
            <a:alphaModFix/>
          </a:blip>
          <a:stretch>
            <a:fillRect/>
          </a:stretch>
        </p:blipFill>
        <p:spPr>
          <a:xfrm>
            <a:off x="1364988" y="2481650"/>
            <a:ext cx="6414032" cy="2357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